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76" r:id="rId1"/>
  </p:sldMasterIdLst>
  <p:notesMasterIdLst>
    <p:notesMasterId r:id="rId4"/>
  </p:notesMasterIdLst>
  <p:handoutMasterIdLst>
    <p:handoutMasterId r:id="rId5"/>
  </p:handoutMasterIdLst>
  <p:sldIdLst>
    <p:sldId id="261" r:id="rId2"/>
    <p:sldId id="263" r:id="rId3"/>
  </p:sldIdLst>
  <p:sldSz cx="7775575" cy="10907713"/>
  <p:notesSz cx="6797675" cy="99266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555D"/>
    <a:srgbClr val="D3F1D3"/>
    <a:srgbClr val="C5EDC5"/>
    <a:srgbClr val="D6F2D6"/>
    <a:srgbClr val="BAE8BA"/>
    <a:srgbClr val="93BD00"/>
    <a:srgbClr val="B0003B"/>
    <a:srgbClr val="75BCE3"/>
    <a:srgbClr val="009C92"/>
    <a:srgbClr val="00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89" autoAdjust="0"/>
    <p:restoredTop sz="99515" autoAdjust="0"/>
  </p:normalViewPr>
  <p:slideViewPr>
    <p:cSldViewPr snapToGrid="0">
      <p:cViewPr varScale="1">
        <p:scale>
          <a:sx n="67" d="100"/>
          <a:sy n="67" d="100"/>
        </p:scale>
        <p:origin x="-1608" y="-120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2148" y="-10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6151" cy="496107"/>
          </a:xfrm>
          <a:prstGeom prst="rect">
            <a:avLst/>
          </a:prstGeom>
        </p:spPr>
        <p:txBody>
          <a:bodyPr vert="horz" lIns="86001" tIns="43002" rIns="86001" bIns="43002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055" y="0"/>
            <a:ext cx="2946151" cy="496107"/>
          </a:xfrm>
          <a:prstGeom prst="rect">
            <a:avLst/>
          </a:prstGeom>
        </p:spPr>
        <p:txBody>
          <a:bodyPr vert="horz" lIns="86001" tIns="43002" rIns="86001" bIns="43002" rtlCol="0"/>
          <a:lstStyle>
            <a:lvl1pPr algn="r">
              <a:defRPr sz="1000"/>
            </a:lvl1pPr>
          </a:lstStyle>
          <a:p>
            <a:fld id="{EA4C0380-2DE9-498B-B68D-60B46204BA80}" type="datetimeFigureOut">
              <a:rPr kumimoji="1" lang="ja-JP" altLang="en-US" smtClean="0"/>
              <a:pPr/>
              <a:t>2018/8/31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9429029"/>
            <a:ext cx="2946151" cy="496106"/>
          </a:xfrm>
          <a:prstGeom prst="rect">
            <a:avLst/>
          </a:prstGeom>
        </p:spPr>
        <p:txBody>
          <a:bodyPr vert="horz" lIns="86001" tIns="43002" rIns="86001" bIns="43002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055" y="9429029"/>
            <a:ext cx="2946151" cy="496106"/>
          </a:xfrm>
          <a:prstGeom prst="rect">
            <a:avLst/>
          </a:prstGeom>
        </p:spPr>
        <p:txBody>
          <a:bodyPr vert="horz" lIns="86001" tIns="43002" rIns="86001" bIns="43002" rtlCol="0" anchor="b"/>
          <a:lstStyle>
            <a:lvl1pPr algn="r">
              <a:defRPr sz="1000"/>
            </a:lvl1pPr>
          </a:lstStyle>
          <a:p>
            <a:fld id="{78A262EF-70DF-4926-8929-0A60A2E81DC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8" y="4"/>
            <a:ext cx="2945659" cy="498055"/>
          </a:xfrm>
          <a:prstGeom prst="rect">
            <a:avLst/>
          </a:prstGeom>
        </p:spPr>
        <p:txBody>
          <a:bodyPr vert="horz" lIns="91387" tIns="45693" rIns="91387" bIns="45693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50" y="4"/>
            <a:ext cx="2945659" cy="498055"/>
          </a:xfrm>
          <a:prstGeom prst="rect">
            <a:avLst/>
          </a:prstGeom>
        </p:spPr>
        <p:txBody>
          <a:bodyPr vert="horz" lIns="91387" tIns="45693" rIns="91387" bIns="45693" rtlCol="0"/>
          <a:lstStyle>
            <a:lvl1pPr algn="r">
              <a:defRPr sz="10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2018/8/31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1239838"/>
            <a:ext cx="23876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7" tIns="45693" rIns="91387" bIns="45693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9"/>
            <a:ext cx="5438140" cy="3908613"/>
          </a:xfrm>
          <a:prstGeom prst="rect">
            <a:avLst/>
          </a:prstGeom>
        </p:spPr>
        <p:txBody>
          <a:bodyPr vert="horz" lIns="91387" tIns="45693" rIns="91387" bIns="4569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8" y="9428588"/>
            <a:ext cx="2945659" cy="498054"/>
          </a:xfrm>
          <a:prstGeom prst="rect">
            <a:avLst/>
          </a:prstGeom>
        </p:spPr>
        <p:txBody>
          <a:bodyPr vert="horz" lIns="91387" tIns="45693" rIns="91387" bIns="45693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50" y="9428588"/>
            <a:ext cx="2945659" cy="498054"/>
          </a:xfrm>
          <a:prstGeom prst="rect">
            <a:avLst/>
          </a:prstGeom>
        </p:spPr>
        <p:txBody>
          <a:bodyPr vert="horz" lIns="91387" tIns="45693" rIns="91387" bIns="45693" rtlCol="0" anchor="b"/>
          <a:lstStyle>
            <a:lvl1pPr algn="r">
              <a:defRPr sz="10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8/31/2018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8/31/2018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8/31/2018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8/31/2018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8/31/2018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8/31/2018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8/31/2018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8/31/2018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8/31/2018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8/31/2018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dirty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8/31/2018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\\Server-win\share\アスクル関連\１月作業\0111アスクル\AI\001_921d_singlemother\haike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775575" cy="10908637"/>
          </a:xfrm>
          <a:prstGeom prst="rect">
            <a:avLst/>
          </a:prstGeom>
          <a:noFill/>
        </p:spPr>
      </p:pic>
      <p:pic>
        <p:nvPicPr>
          <p:cNvPr id="1035" name="Picture 11" descr="\\Server-win\share\アスクル関連\１月作業\0111アスクル\AI\001_921d_singlemother\wak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518" y="3403023"/>
            <a:ext cx="6858536" cy="4965547"/>
          </a:xfrm>
          <a:prstGeom prst="rect">
            <a:avLst/>
          </a:prstGeom>
          <a:noFill/>
        </p:spPr>
      </p:pic>
      <p:pic>
        <p:nvPicPr>
          <p:cNvPr id="1033" name="Picture 9" descr="\\Server-win\share\アスクル関連\１月作業\0111アスクル\AI\001_921d_singlemother\ribo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0890" y="3028977"/>
            <a:ext cx="4901749" cy="1484794"/>
          </a:xfrm>
          <a:prstGeom prst="rect">
            <a:avLst/>
          </a:prstGeom>
          <a:noFill/>
        </p:spPr>
      </p:pic>
      <p:pic>
        <p:nvPicPr>
          <p:cNvPr id="1031" name="Picture 7" descr="\\Server-win\share\アスクル関連\１月作業\0111アスクル\AI\001_921d_singlemother\muryou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1" y="1326657"/>
            <a:ext cx="1745644" cy="1761959"/>
          </a:xfrm>
          <a:prstGeom prst="rect">
            <a:avLst/>
          </a:prstGeom>
          <a:noFill/>
        </p:spPr>
      </p:pic>
      <p:pic>
        <p:nvPicPr>
          <p:cNvPr id="1030" name="Picture 6" descr="\\Server-win\share\アスクル関連\１月作業\0111アスクル\AI\001_921d_singlemother\maruobi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088" y="8464731"/>
            <a:ext cx="7077658" cy="407867"/>
          </a:xfrm>
          <a:prstGeom prst="rect">
            <a:avLst/>
          </a:prstGeom>
          <a:noFill/>
        </p:spPr>
      </p:pic>
      <p:pic>
        <p:nvPicPr>
          <p:cNvPr id="1032" name="Picture 8" descr="\\Server-win\share\アスクル関連\１月作業\0111アスクル\AI\001_921d_singlemother\obi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3979" y="587742"/>
            <a:ext cx="7567613" cy="266700"/>
          </a:xfrm>
          <a:prstGeom prst="rect">
            <a:avLst/>
          </a:prstGeom>
          <a:noFill/>
        </p:spPr>
      </p:pic>
      <p:pic>
        <p:nvPicPr>
          <p:cNvPr id="70" name="Picture 8" descr="\\Server-win\share\アスクル関連\１月作業\0111アスクル\AI\001_921d_singlemother\obi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5683" y="10340899"/>
            <a:ext cx="7567613" cy="266700"/>
          </a:xfrm>
          <a:prstGeom prst="rect">
            <a:avLst/>
          </a:prstGeom>
          <a:noFill/>
        </p:spPr>
      </p:pic>
      <p:pic>
        <p:nvPicPr>
          <p:cNvPr id="1034" name="Picture 10" descr="\\Server-win\share\アスクル関連\１月作業\0111アスクル\AI\001_921d_singlemother\tennsenn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85455" y="8972887"/>
            <a:ext cx="6032500" cy="76200"/>
          </a:xfrm>
          <a:prstGeom prst="rect">
            <a:avLst/>
          </a:prstGeom>
          <a:noFill/>
        </p:spPr>
      </p:pic>
      <p:sp>
        <p:nvSpPr>
          <p:cNvPr id="71" name="正方形/長方形 70"/>
          <p:cNvSpPr/>
          <p:nvPr/>
        </p:nvSpPr>
        <p:spPr>
          <a:xfrm>
            <a:off x="5648325" y="3600450"/>
            <a:ext cx="1000125" cy="1028700"/>
          </a:xfrm>
          <a:prstGeom prst="rect">
            <a:avLst/>
          </a:prstGeom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5638801" y="3964871"/>
            <a:ext cx="1066800" cy="492443"/>
          </a:xfrm>
          <a:prstGeom prst="rect">
            <a:avLst/>
          </a:prstGeom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543270" y="825183"/>
            <a:ext cx="4286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n w="101600">
                  <a:solidFill>
                    <a:schemeClr val="bg1"/>
                  </a:solidFill>
                </a:ln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女性</a:t>
            </a:r>
            <a:r>
              <a:rPr lang="ja-JP" altLang="en-US" sz="3200" dirty="0" smtClean="0">
                <a:ln w="101600">
                  <a:solidFill>
                    <a:schemeClr val="bg1"/>
                  </a:solidFill>
                </a:ln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</a:t>
            </a:r>
            <a:r>
              <a:rPr lang="ja-JP" altLang="en-US" sz="3200" dirty="0">
                <a:ln w="101600">
                  <a:solidFill>
                    <a:schemeClr val="bg1"/>
                  </a:solidFill>
                </a:ln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ため</a:t>
            </a:r>
            <a:r>
              <a:rPr lang="ja-JP" altLang="en-US" sz="3200" dirty="0" smtClean="0">
                <a:ln w="101600">
                  <a:solidFill>
                    <a:schemeClr val="bg1"/>
                  </a:solidFill>
                </a:ln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の法律講座</a:t>
            </a:r>
            <a:endParaRPr kumimoji="1" lang="ja-JP" altLang="en-US" sz="3200" dirty="0">
              <a:ln w="101600">
                <a:solidFill>
                  <a:schemeClr val="bg1"/>
                </a:solidFill>
              </a:ln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-362547" y="1369657"/>
            <a:ext cx="598170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ln w="203200">
                  <a:solidFill>
                    <a:schemeClr val="bg1"/>
                  </a:solidFill>
                </a:ln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明るい</a:t>
            </a:r>
            <a:endParaRPr kumimoji="1" lang="en-US" altLang="ja-JP" sz="5400" dirty="0" smtClean="0">
              <a:ln w="203200">
                <a:solidFill>
                  <a:schemeClr val="bg1"/>
                </a:solidFill>
              </a:ln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r"/>
            <a:r>
              <a:rPr kumimoji="1" lang="ja-JP" altLang="en-US" sz="5400" dirty="0" smtClean="0">
                <a:ln w="203200">
                  <a:solidFill>
                    <a:schemeClr val="bg1"/>
                  </a:solidFill>
                </a:ln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未来のために</a:t>
            </a:r>
            <a:endParaRPr lang="en-US" altLang="ja-JP" sz="5400" dirty="0">
              <a:ln w="203200">
                <a:solidFill>
                  <a:schemeClr val="bg1"/>
                </a:solidFill>
              </a:ln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r"/>
            <a:r>
              <a:rPr kumimoji="1" lang="ja-JP" altLang="en-US" sz="5400" dirty="0">
                <a:ln w="203200">
                  <a:solidFill>
                    <a:schemeClr val="bg1"/>
                  </a:solidFill>
                </a:ln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　</a:t>
            </a: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5731548" y="1775915"/>
            <a:ext cx="1560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  <a:latin typeface="+mn-ea"/>
              </a:rPr>
              <a:t>参加料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+mn-ea"/>
              </a:rPr>
              <a:t>・</a:t>
            </a:r>
            <a:r>
              <a:rPr lang="ja-JP" altLang="en-US" sz="1600" b="1" dirty="0">
                <a:solidFill>
                  <a:schemeClr val="bg1"/>
                </a:solidFill>
                <a:latin typeface="+mn-ea"/>
              </a:rPr>
              <a:t>託児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+mn-ea"/>
              </a:rPr>
              <a:t>料</a:t>
            </a:r>
            <a:endParaRPr kumimoji="1" lang="ja-JP" altLang="en-US" sz="16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5677702" y="2000803"/>
            <a:ext cx="1706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無料</a:t>
            </a:r>
            <a:endParaRPr kumimoji="1" lang="ja-JP" altLang="en-US" sz="4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 rot="21170610">
            <a:off x="855299" y="3355876"/>
            <a:ext cx="35460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離婚やＤＶに関する</a:t>
            </a:r>
            <a:endParaRPr lang="en-US" altLang="ja-JP" sz="2400" dirty="0" smtClean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24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法律知識を学ぶ</a:t>
            </a:r>
            <a:endParaRPr kumimoji="1" lang="en-US" altLang="ja-JP" sz="24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595617" y="4561896"/>
            <a:ext cx="1271587" cy="4770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ja-JP" altLang="en-US" sz="2500" dirty="0">
                <a:solidFill>
                  <a:srgbClr val="009C92"/>
                </a:solidFill>
              </a:rPr>
              <a:t>［</a:t>
            </a:r>
            <a:r>
              <a:rPr lang="ja-JP" altLang="en-US" dirty="0"/>
              <a:t>　　　　 </a:t>
            </a:r>
            <a:r>
              <a:rPr kumimoji="1" lang="ja-JP" altLang="en-US" sz="2500" dirty="0">
                <a:solidFill>
                  <a:srgbClr val="009C92"/>
                </a:solidFill>
              </a:rPr>
              <a:t>］</a:t>
            </a: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810404" y="4597906"/>
            <a:ext cx="808051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ja-JP" altLang="en-US" sz="1800" dirty="0">
                <a:solidFill>
                  <a:srgbClr val="93BD3B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 時</a:t>
            </a:r>
            <a:endParaRPr kumimoji="1" lang="ja-JP" altLang="en-US" sz="1800" dirty="0">
              <a:solidFill>
                <a:srgbClr val="009C92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610120" y="5717518"/>
            <a:ext cx="1271587" cy="4770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ja-JP" altLang="en-US" sz="2500" dirty="0">
                <a:solidFill>
                  <a:srgbClr val="009C92"/>
                </a:solidFill>
              </a:rPr>
              <a:t>［</a:t>
            </a:r>
            <a:r>
              <a:rPr lang="ja-JP" altLang="en-US" dirty="0"/>
              <a:t>　　　　 </a:t>
            </a:r>
            <a:r>
              <a:rPr kumimoji="1" lang="ja-JP" altLang="en-US" sz="2500" dirty="0">
                <a:solidFill>
                  <a:srgbClr val="009C92"/>
                </a:solidFill>
              </a:rPr>
              <a:t>］</a:t>
            </a: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739400" y="5336343"/>
            <a:ext cx="978720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ja-JP" altLang="en-US" sz="1800" dirty="0">
                <a:solidFill>
                  <a:srgbClr val="93BD3B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会 場</a:t>
            </a:r>
            <a:endParaRPr kumimoji="1" lang="ja-JP" altLang="en-US" sz="1800" dirty="0">
              <a:solidFill>
                <a:srgbClr val="009C92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496337" y="6140048"/>
            <a:ext cx="1508221" cy="48091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ja-JP" altLang="en-US" sz="2500" dirty="0">
                <a:solidFill>
                  <a:srgbClr val="009C92"/>
                </a:solidFill>
              </a:rPr>
              <a:t>［</a:t>
            </a:r>
            <a:r>
              <a:rPr lang="ja-JP" altLang="en-US" dirty="0"/>
              <a:t>　　　　</a:t>
            </a:r>
            <a:r>
              <a:rPr lang="ja-JP" altLang="en-US" dirty="0" smtClean="0"/>
              <a:t> </a:t>
            </a:r>
            <a:r>
              <a:rPr kumimoji="1" lang="ja-JP" altLang="en-US" sz="2500" dirty="0">
                <a:solidFill>
                  <a:srgbClr val="009C92"/>
                </a:solidFill>
              </a:rPr>
              <a:t>］</a:t>
            </a: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643534" y="6206529"/>
            <a:ext cx="1180731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ja-JP" altLang="en-US" sz="1600" dirty="0" smtClean="0">
                <a:solidFill>
                  <a:srgbClr val="93BD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申込</a:t>
            </a:r>
            <a:r>
              <a:rPr lang="ja-JP" altLang="en-US" sz="1600" dirty="0">
                <a:solidFill>
                  <a:srgbClr val="93BD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方法</a:t>
            </a:r>
            <a:endParaRPr kumimoji="1" lang="ja-JP" altLang="en-US" sz="1600" dirty="0">
              <a:solidFill>
                <a:srgbClr val="93BD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1711639" y="4275333"/>
            <a:ext cx="2727620" cy="7848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4500" b="1" dirty="0" smtClean="0">
                <a:solidFill>
                  <a:srgbClr val="B0003B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１０</a:t>
            </a:r>
            <a:r>
              <a:rPr kumimoji="1" lang="ja-JP" altLang="en-US" sz="25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r>
              <a:rPr lang="ja-JP" altLang="en-US" sz="4500" b="1" dirty="0" smtClean="0">
                <a:solidFill>
                  <a:srgbClr val="B0003B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４</a:t>
            </a:r>
            <a:r>
              <a:rPr kumimoji="1" lang="ja-JP" altLang="en-US" sz="25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日（木）</a:t>
            </a:r>
            <a:endParaRPr kumimoji="1" lang="ja-JP" altLang="en-US" sz="25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1737432" y="4969745"/>
            <a:ext cx="3419756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15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午後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７</a:t>
            </a:r>
            <a:r>
              <a:rPr kumimoji="1"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：００</a:t>
            </a:r>
            <a:r>
              <a:rPr kumimoji="1" lang="ja-JP" altLang="en-US" sz="1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９：００（開場６：３０）</a:t>
            </a:r>
            <a:endParaRPr kumimoji="1" lang="ja-JP" altLang="en-US" sz="2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1712498" y="5341656"/>
            <a:ext cx="2644981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1800" dirty="0" err="1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うるみん</a:t>
            </a:r>
            <a:r>
              <a:rPr lang="ja-JP" altLang="en-US" sz="1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３階　視聴覚室</a:t>
            </a:r>
            <a:endParaRPr kumimoji="1" lang="ja-JP" altLang="en-US" sz="145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1720322" y="5759326"/>
            <a:ext cx="3532521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1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申込先着</a:t>
            </a:r>
            <a:r>
              <a:rPr lang="ja-JP" altLang="en-US" sz="1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４０</a:t>
            </a:r>
            <a:r>
              <a:rPr kumimoji="1" lang="ja-JP" altLang="en-US" sz="1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名</a:t>
            </a:r>
            <a:endParaRPr kumimoji="1" lang="ja-JP" altLang="en-US" sz="1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678326" y="8442486"/>
            <a:ext cx="6636394" cy="39549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ja-JP" altLang="en-US" sz="197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託児をご希望の場合は、受講申込時にご予約をお願いします。</a:t>
            </a:r>
            <a:endParaRPr kumimoji="1" lang="ja-JP" altLang="en-US" sz="197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grpSp>
        <p:nvGrpSpPr>
          <p:cNvPr id="145" name="グループ化 144"/>
          <p:cNvGrpSpPr/>
          <p:nvPr/>
        </p:nvGrpSpPr>
        <p:grpSpPr>
          <a:xfrm>
            <a:off x="433883" y="9170234"/>
            <a:ext cx="1459362" cy="948552"/>
            <a:chOff x="1014889" y="9387364"/>
            <a:chExt cx="1029840" cy="604361"/>
          </a:xfrm>
        </p:grpSpPr>
        <p:cxnSp>
          <p:nvCxnSpPr>
            <p:cNvPr id="140" name="直線コネクタ 139"/>
            <p:cNvCxnSpPr/>
            <p:nvPr/>
          </p:nvCxnSpPr>
          <p:spPr>
            <a:xfrm>
              <a:off x="1014889" y="9387364"/>
              <a:ext cx="0" cy="604361"/>
            </a:xfrm>
            <a:prstGeom prst="line">
              <a:avLst/>
            </a:prstGeom>
            <a:ln w="19050">
              <a:solidFill>
                <a:srgbClr val="009C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線コネクタ 143"/>
            <p:cNvCxnSpPr/>
            <p:nvPr/>
          </p:nvCxnSpPr>
          <p:spPr>
            <a:xfrm>
              <a:off x="2044729" y="9387364"/>
              <a:ext cx="0" cy="604361"/>
            </a:xfrm>
            <a:prstGeom prst="line">
              <a:avLst/>
            </a:prstGeom>
            <a:ln w="19050">
              <a:solidFill>
                <a:srgbClr val="009C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6" name="テキスト ボックス 145"/>
          <p:cNvSpPr txBox="1"/>
          <p:nvPr/>
        </p:nvSpPr>
        <p:spPr>
          <a:xfrm>
            <a:off x="478887" y="9339698"/>
            <a:ext cx="1414357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お申込み</a:t>
            </a:r>
            <a:endParaRPr kumimoji="1" lang="en-US" altLang="ja-JP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お問い合わせ</a:t>
            </a:r>
            <a:endParaRPr kumimoji="1" lang="ja-JP" altLang="en-US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47" name="正方形/長方形 146"/>
          <p:cNvSpPr/>
          <p:nvPr/>
        </p:nvSpPr>
        <p:spPr>
          <a:xfrm>
            <a:off x="2057034" y="9242502"/>
            <a:ext cx="738067" cy="362650"/>
          </a:xfrm>
          <a:prstGeom prst="rect">
            <a:avLst/>
          </a:prstGeom>
          <a:solidFill>
            <a:srgbClr val="75BCE3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50" name="テキスト ボックス 149"/>
          <p:cNvSpPr txBox="1"/>
          <p:nvPr/>
        </p:nvSpPr>
        <p:spPr>
          <a:xfrm rot="10800000" flipV="1">
            <a:off x="1878740" y="9186670"/>
            <a:ext cx="102758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ja-JP" altLang="en-US" sz="23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ＴＥＬ</a:t>
            </a:r>
            <a:endParaRPr kumimoji="1" lang="ja-JP" altLang="en-US" sz="2300" b="1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55" name="テキスト ボックス 154"/>
          <p:cNvSpPr txBox="1"/>
          <p:nvPr/>
        </p:nvSpPr>
        <p:spPr>
          <a:xfrm>
            <a:off x="2795101" y="9173359"/>
            <a:ext cx="2690799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23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０９８</a:t>
            </a:r>
            <a:r>
              <a:rPr kumimoji="1" lang="en-US" altLang="ja-JP" sz="23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-</a:t>
            </a:r>
            <a:r>
              <a:rPr kumimoji="1" lang="ja-JP" altLang="en-US" sz="23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９７３</a:t>
            </a:r>
            <a:r>
              <a:rPr kumimoji="1" lang="en-US" altLang="ja-JP" sz="23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-</a:t>
            </a:r>
            <a:r>
              <a:rPr kumimoji="1" lang="ja-JP" altLang="en-US" sz="23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８９２７</a:t>
            </a:r>
            <a:endParaRPr kumimoji="1" lang="ja-JP" altLang="en-US" sz="23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56" name="テキスト ボックス 155"/>
          <p:cNvSpPr txBox="1"/>
          <p:nvPr/>
        </p:nvSpPr>
        <p:spPr>
          <a:xfrm>
            <a:off x="4906478" y="9261669"/>
            <a:ext cx="2756939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</a:t>
            </a:r>
            <a:r>
              <a:rPr kumimoji="1" lang="ja-JP" altLang="en-US" sz="1600" spc="-15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平日</a:t>
            </a:r>
            <a:r>
              <a:rPr kumimoji="1"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kumimoji="1"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午前</a:t>
            </a:r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９：００</a:t>
            </a:r>
            <a:r>
              <a:rPr kumimoji="1"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午後</a:t>
            </a:r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５</a:t>
            </a:r>
            <a:r>
              <a:rPr kumimoji="1"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００</a:t>
            </a:r>
            <a:r>
              <a:rPr kumimoji="1" lang="ja-JP" altLang="en-US" sz="1600" spc="-15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）</a:t>
            </a:r>
            <a:endParaRPr kumimoji="1" lang="ja-JP" altLang="en-US" sz="1600" spc="-15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-379748" y="1376567"/>
            <a:ext cx="59817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solidFill>
                  <a:srgbClr val="CC555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</a:t>
            </a:r>
            <a:r>
              <a:rPr kumimoji="1" lang="ja-JP" altLang="en-US" sz="5400" b="1" dirty="0" smtClean="0">
                <a:solidFill>
                  <a:srgbClr val="CC555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明るい</a:t>
            </a:r>
            <a:endParaRPr kumimoji="1" lang="en-US" altLang="ja-JP" sz="5400" b="1" dirty="0" smtClean="0">
              <a:solidFill>
                <a:srgbClr val="CC555D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r"/>
            <a:r>
              <a:rPr kumimoji="1" lang="ja-JP" altLang="en-US" sz="5400" b="1" dirty="0" smtClean="0">
                <a:solidFill>
                  <a:srgbClr val="CC555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未来のために</a:t>
            </a:r>
            <a:endParaRPr lang="en-US" altLang="ja-JP" sz="5400" b="1" dirty="0">
              <a:solidFill>
                <a:srgbClr val="CC555D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r"/>
            <a:r>
              <a:rPr kumimoji="1" lang="ja-JP" altLang="en-US" sz="5400" dirty="0">
                <a:solidFill>
                  <a:srgbClr val="585858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　</a:t>
            </a: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543270" y="824360"/>
            <a:ext cx="4286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B05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女性のための法律講座</a:t>
            </a:r>
            <a:endParaRPr kumimoji="1" lang="ja-JP" altLang="en-US" sz="3200" dirty="0">
              <a:solidFill>
                <a:srgbClr val="00B05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 flipV="1">
            <a:off x="5273921" y="5952569"/>
            <a:ext cx="1923289" cy="2098832"/>
          </a:xfrm>
          <a:prstGeom prst="roundRect">
            <a:avLst/>
          </a:prstGeom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3912" y="3511349"/>
            <a:ext cx="1856907" cy="2111449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5334376" y="5678409"/>
            <a:ext cx="1883912" cy="2551496"/>
          </a:xfrm>
          <a:prstGeom prst="rect">
            <a:avLst/>
          </a:prstGeom>
          <a:solidFill>
            <a:srgbClr val="D3F1D3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5190010" y="5709858"/>
            <a:ext cx="2124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+mn-ea"/>
              </a:rPr>
              <a:t>講師　林 千賀子</a:t>
            </a:r>
            <a:r>
              <a:rPr lang="ja-JP" altLang="en-US" sz="1200" dirty="0">
                <a:latin typeface="+mn-ea"/>
              </a:rPr>
              <a:t> </a:t>
            </a:r>
            <a:r>
              <a:rPr kumimoji="1" lang="ja-JP" altLang="en-US" sz="1200" dirty="0" smtClean="0">
                <a:latin typeface="+mn-ea"/>
              </a:rPr>
              <a:t>氏</a:t>
            </a:r>
            <a:endParaRPr kumimoji="1" lang="en-US" altLang="ja-JP" sz="1200" dirty="0">
              <a:latin typeface="+mn-ea"/>
            </a:endParaRPr>
          </a:p>
          <a:p>
            <a:pPr algn="ctr"/>
            <a:r>
              <a:rPr lang="ja-JP" altLang="en-US" sz="1200" dirty="0" smtClean="0">
                <a:latin typeface="+mn-ea"/>
              </a:rPr>
              <a:t>（ゆい法律事務所 弁護士）</a:t>
            </a:r>
            <a:endParaRPr lang="en-US" altLang="ja-JP" sz="1200" dirty="0" smtClean="0">
              <a:latin typeface="+mn-ea"/>
            </a:endParaRPr>
          </a:p>
          <a:p>
            <a:pPr algn="ctr"/>
            <a:endParaRPr lang="en-US" altLang="ja-JP" sz="1200" dirty="0" smtClean="0">
              <a:latin typeface="+mn-ea"/>
            </a:endParaRPr>
          </a:p>
          <a:p>
            <a:pPr algn="ctr"/>
            <a:endParaRPr kumimoji="1" lang="ja-JP" altLang="en-US" sz="1200" dirty="0">
              <a:latin typeface="+mn-ea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5312533" y="6168980"/>
            <a:ext cx="194203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70" dirty="0"/>
              <a:t>　</a:t>
            </a:r>
            <a:r>
              <a:rPr lang="ja-JP" altLang="ja-JP" sz="1170" dirty="0" smtClean="0"/>
              <a:t>２００５年</a:t>
            </a:r>
            <a:r>
              <a:rPr lang="ja-JP" altLang="ja-JP" sz="1170" dirty="0"/>
              <a:t>弁護士登録。２０１４年、那覇市で業務を開始し現在に至る。</a:t>
            </a:r>
            <a:r>
              <a:rPr lang="en-US" altLang="ja-JP" sz="1170" dirty="0"/>
              <a:t/>
            </a:r>
            <a:br>
              <a:rPr lang="en-US" altLang="ja-JP" sz="1170" dirty="0"/>
            </a:br>
            <a:r>
              <a:rPr lang="ja-JP" altLang="en-US" sz="1170" dirty="0"/>
              <a:t>　</a:t>
            </a:r>
            <a:r>
              <a:rPr lang="ja-JP" altLang="ja-JP" sz="1170" dirty="0" smtClean="0"/>
              <a:t>広く</a:t>
            </a:r>
            <a:r>
              <a:rPr lang="ja-JP" altLang="ja-JP" sz="1170" dirty="0"/>
              <a:t>一般民事、家事事件を手がけるが、特に離婚関連事件は非常に多くの案件に取り組んでいる。</a:t>
            </a:r>
            <a:r>
              <a:rPr lang="en-US" altLang="ja-JP" sz="1170" dirty="0"/>
              <a:t/>
            </a:r>
            <a:br>
              <a:rPr lang="en-US" altLang="ja-JP" sz="1170" dirty="0"/>
            </a:br>
            <a:r>
              <a:rPr lang="ja-JP" altLang="en-US" sz="1170" dirty="0"/>
              <a:t>　</a:t>
            </a:r>
            <a:r>
              <a:rPr lang="ja-JP" altLang="ja-JP" sz="1170" dirty="0" smtClean="0"/>
              <a:t>現在</a:t>
            </a:r>
            <a:r>
              <a:rPr lang="ja-JP" altLang="ja-JP" sz="1170" dirty="0"/>
              <a:t>、沖縄弁護士会両性の平等に関する委員会、日弁連家事法制委員会等に属する</a:t>
            </a:r>
            <a:r>
              <a:rPr lang="ja-JP" altLang="ja-JP" sz="1170" dirty="0" smtClean="0"/>
              <a:t>。</a:t>
            </a:r>
            <a:endParaRPr lang="en-US" altLang="ja-JP" sz="1170" dirty="0" smtClean="0">
              <a:latin typeface="+mn-ea"/>
            </a:endParaRPr>
          </a:p>
          <a:p>
            <a:pPr algn="ctr"/>
            <a:endParaRPr lang="en-US" altLang="ja-JP" sz="1170" dirty="0" smtClean="0">
              <a:latin typeface="+mn-ea"/>
            </a:endParaRPr>
          </a:p>
          <a:p>
            <a:pPr algn="ctr"/>
            <a:endParaRPr kumimoji="1" lang="ja-JP" altLang="en-US" sz="1170" dirty="0">
              <a:latin typeface="+mn-ea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2051983" y="9690570"/>
            <a:ext cx="754582" cy="356036"/>
          </a:xfrm>
          <a:prstGeom prst="rect">
            <a:avLst/>
          </a:prstGeom>
          <a:solidFill>
            <a:srgbClr val="75BCE3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1867204" y="10052391"/>
            <a:ext cx="4849768" cy="35394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17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うるま市　市民協働課　男女共同参画センター</a:t>
            </a:r>
            <a:endParaRPr kumimoji="1" lang="en-US" altLang="ja-JP" sz="17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 rot="10800000" flipV="1">
            <a:off x="1956179" y="9632086"/>
            <a:ext cx="961905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ja-JP" altLang="en-US" sz="23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ＦＡＸ</a:t>
            </a:r>
            <a:endParaRPr kumimoji="1" lang="ja-JP" altLang="en-US" sz="2300" b="1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797612" y="9620124"/>
            <a:ext cx="2690799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23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０９８</a:t>
            </a:r>
            <a:r>
              <a:rPr kumimoji="1" lang="en-US" altLang="ja-JP" sz="23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-</a:t>
            </a:r>
            <a:r>
              <a:rPr kumimoji="1" lang="ja-JP" altLang="en-US" sz="23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９７３</a:t>
            </a:r>
            <a:r>
              <a:rPr kumimoji="1" lang="en-US" altLang="ja-JP" sz="23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-</a:t>
            </a:r>
            <a:r>
              <a:rPr kumimoji="1" lang="ja-JP" altLang="en-US" sz="23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４９８２</a:t>
            </a:r>
            <a:endParaRPr kumimoji="1" lang="ja-JP" altLang="en-US" sz="23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86548" y="273454"/>
            <a:ext cx="5538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平成</a:t>
            </a:r>
            <a:r>
              <a:rPr kumimoji="1" lang="en-US" altLang="ja-JP" sz="16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30</a:t>
            </a:r>
            <a:r>
              <a:rPr kumimoji="1" lang="ja-JP" altLang="en-US" sz="16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年度　男女共同参画啓発講座</a:t>
            </a:r>
            <a:endParaRPr kumimoji="1" lang="ja-JP" altLang="en-US" sz="16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548772" y="7105681"/>
            <a:ext cx="4710458" cy="1146468"/>
          </a:xfrm>
          <a:prstGeom prst="rect">
            <a:avLst/>
          </a:prstGeom>
          <a:noFill/>
          <a:ln w="19050">
            <a:solidFill>
              <a:srgbClr val="CC555D"/>
            </a:solidFill>
            <a:prstDash val="dash"/>
          </a:ln>
        </p:spPr>
        <p:txBody>
          <a:bodyPr wrap="square" rtlCol="0" anchor="t">
            <a:spAutoFit/>
          </a:bodyPr>
          <a:lstStyle/>
          <a:p>
            <a:r>
              <a:rPr kumimoji="1" lang="ja-JP" altLang="en-US" sz="137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離婚を</a:t>
            </a:r>
            <a:r>
              <a:rPr lang="ja-JP" altLang="en-US" sz="137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考え決意するときには</a:t>
            </a:r>
            <a:r>
              <a:rPr kumimoji="1" lang="ja-JP" altLang="en-US" sz="137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</a:t>
            </a:r>
            <a:r>
              <a:rPr lang="ja-JP" altLang="en-US" sz="137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様々な</a:t>
            </a:r>
            <a:r>
              <a:rPr kumimoji="1" lang="ja-JP" altLang="en-US" sz="137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問題が出てきます。</a:t>
            </a:r>
            <a:endParaRPr kumimoji="1" lang="en-US" altLang="ja-JP" sz="137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37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離婚の方法、財産分与、養育費や子どもと</a:t>
            </a:r>
            <a:r>
              <a:rPr lang="ja-JP" altLang="en-US" sz="137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</a:t>
            </a:r>
            <a:r>
              <a:rPr lang="ja-JP" altLang="en-US" sz="137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面会など、決めておくべきこともたくさんあります。</a:t>
            </a:r>
            <a:endParaRPr lang="en-US" altLang="ja-JP" sz="137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137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今回は、離婚</a:t>
            </a:r>
            <a:r>
              <a:rPr lang="ja-JP" altLang="en-US" sz="137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や</a:t>
            </a:r>
            <a:r>
              <a:rPr kumimoji="1" lang="ja-JP" altLang="en-US" sz="137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ＤＶについて知っておくと良い法律知識や裁判実務を、弁護士の先生からお話しをうかがい学ぶ講座です。</a:t>
            </a:r>
            <a:endParaRPr kumimoji="1" lang="ja-JP" altLang="en-US" sz="137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89370" y="5749580"/>
            <a:ext cx="1262983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ja-JP" altLang="en-US" sz="1800" dirty="0" smtClean="0">
                <a:solidFill>
                  <a:srgbClr val="93BD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定 員</a:t>
            </a:r>
            <a:endParaRPr kumimoji="1" lang="ja-JP" altLang="en-US" sz="1800" dirty="0">
              <a:solidFill>
                <a:srgbClr val="93BD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605761" y="5294832"/>
            <a:ext cx="1271587" cy="4770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ja-JP" altLang="en-US" sz="2500" dirty="0">
                <a:solidFill>
                  <a:srgbClr val="009C92"/>
                </a:solidFill>
              </a:rPr>
              <a:t>［</a:t>
            </a:r>
            <a:r>
              <a:rPr lang="ja-JP" altLang="en-US" dirty="0"/>
              <a:t>　　　　 </a:t>
            </a:r>
            <a:r>
              <a:rPr kumimoji="1" lang="ja-JP" altLang="en-US" sz="2500" dirty="0">
                <a:solidFill>
                  <a:srgbClr val="009C92"/>
                </a:solidFill>
              </a:rPr>
              <a:t>］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737432" y="6210115"/>
            <a:ext cx="3713587" cy="93871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2200"/>
              </a:lnSpc>
            </a:pPr>
            <a:r>
              <a: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10/</a:t>
            </a:r>
            <a:r>
              <a:rPr lang="en-US" altLang="ja-JP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ja-JP" altLang="en-US" sz="1600" dirty="0" err="1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までに</a:t>
            </a:r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電話かＦＡＸにてお申込み</a:t>
            </a:r>
            <a:endParaRPr lang="en-US" altLang="ja-JP" sz="16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ts val="2200"/>
              </a:lnSpc>
            </a:pPr>
            <a:r>
              <a: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※</a:t>
            </a:r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託児をご希望の場合は</a:t>
            </a:r>
            <a:r>
              <a:rPr lang="en-US" altLang="ja-JP" sz="1600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9/25</a:t>
            </a:r>
            <a:r>
              <a:rPr lang="ja-JP" altLang="en-US" sz="1600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（火）</a:t>
            </a:r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までに要予約（１０名程度）</a:t>
            </a:r>
            <a:endParaRPr kumimoji="1" lang="en-US" altLang="ja-JP" sz="16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113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8614" y="418011"/>
            <a:ext cx="7025774" cy="101106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53933" y="588191"/>
            <a:ext cx="6609239" cy="592617"/>
          </a:xfrm>
        </p:spPr>
        <p:txBody>
          <a:bodyPr/>
          <a:lstStyle/>
          <a:p>
            <a:r>
              <a:rPr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平成</a:t>
            </a:r>
            <a:r>
              <a:rPr lang="en-US" altLang="ja-JP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30</a:t>
            </a:r>
            <a:r>
              <a:rPr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年度　男女共同参画啓発講座</a:t>
            </a:r>
            <a:endParaRPr kumimoji="1" lang="ja-JP" altLang="en-US" sz="2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13464" y="1480429"/>
            <a:ext cx="5831681" cy="580285"/>
          </a:xfrm>
        </p:spPr>
        <p:txBody>
          <a:bodyPr/>
          <a:lstStyle/>
          <a:p>
            <a:r>
              <a:rPr kumimoji="1" lang="ja-JP" altLang="en-US" dirty="0" smtClean="0"/>
              <a:t>「女性のための法律講座　明るい未来のために」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09616" y="1963011"/>
            <a:ext cx="5747658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うるま市　市民協働課　男女共同参画センター　宛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312126" y="2954183"/>
            <a:ext cx="6016749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FAX</a:t>
            </a:r>
            <a:r>
              <a:rPr kumimoji="1" lang="ja-JP" altLang="en-US" dirty="0" smtClean="0"/>
              <a:t>　０９８－９７３－４９８２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4561" y="3675728"/>
            <a:ext cx="5428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FAX</a:t>
            </a:r>
            <a:r>
              <a:rPr kumimoji="1" lang="ja-JP" altLang="en-US" dirty="0" smtClean="0"/>
              <a:t>申込票</a:t>
            </a:r>
            <a:endParaRPr kumimoji="1" lang="ja-JP" altLang="en-US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923482"/>
              </p:ext>
            </p:extLst>
          </p:nvPr>
        </p:nvGraphicFramePr>
        <p:xfrm>
          <a:off x="813532" y="4298087"/>
          <a:ext cx="6055937" cy="5444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34964">
                  <a:extLst>
                    <a:ext uri="{9D8B030D-6E8A-4147-A177-3AD203B41FA5}">
                      <a16:colId xmlns:a16="http://schemas.microsoft.com/office/drawing/2014/main" xmlns="" val="3604466655"/>
                    </a:ext>
                  </a:extLst>
                </a:gridCol>
                <a:gridCol w="4120973">
                  <a:extLst>
                    <a:ext uri="{9D8B030D-6E8A-4147-A177-3AD203B41FA5}">
                      <a16:colId xmlns:a16="http://schemas.microsoft.com/office/drawing/2014/main" xmlns="" val="3125079557"/>
                    </a:ext>
                  </a:extLst>
                </a:gridCol>
              </a:tblGrid>
              <a:tr h="680503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/>
                        <a:t>（ふりがな）</a:t>
                      </a:r>
                      <a:endParaRPr kumimoji="1" lang="en-US" altLang="ja-JP" sz="2000" b="1" dirty="0" smtClean="0"/>
                    </a:p>
                    <a:p>
                      <a:pPr algn="ctr"/>
                      <a:r>
                        <a:rPr kumimoji="1" lang="ja-JP" altLang="en-US" sz="2000" b="1" dirty="0" smtClean="0"/>
                        <a:t>名前</a:t>
                      </a:r>
                      <a:endParaRPr kumimoji="1" lang="ja-JP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45647416"/>
                  </a:ext>
                </a:extLst>
              </a:tr>
              <a:tr h="68050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53766627"/>
                  </a:ext>
                </a:extLst>
              </a:tr>
              <a:tr h="68050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82745779"/>
                  </a:ext>
                </a:extLst>
              </a:tr>
              <a:tr h="6805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/>
                        <a:t>電話番号</a:t>
                      </a:r>
                      <a:endParaRPr kumimoji="1" lang="ja-JP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3775125"/>
                  </a:ext>
                </a:extLst>
              </a:tr>
              <a:tr h="680503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/>
                        <a:t>託児予約</a:t>
                      </a:r>
                      <a:endParaRPr kumimoji="1" lang="en-US" altLang="ja-JP" sz="2000" b="1" dirty="0" smtClean="0"/>
                    </a:p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rgbClr val="FF0000"/>
                          </a:solidFill>
                        </a:rPr>
                        <a:t>※9/25</a:t>
                      </a:r>
                      <a:r>
                        <a:rPr kumimoji="1" lang="ja-JP" altLang="en-US" sz="1800" b="1" dirty="0" smtClean="0">
                          <a:solidFill>
                            <a:srgbClr val="FF0000"/>
                          </a:solidFill>
                        </a:rPr>
                        <a:t>（火）〆切</a:t>
                      </a:r>
                      <a:endParaRPr kumimoji="1" lang="ja-JP" alt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名前</a:t>
                      </a:r>
                      <a:r>
                        <a:rPr kumimoji="1" lang="ja-JP" altLang="en-US" sz="2500" dirty="0" smtClean="0"/>
                        <a:t>（　　 　　　 　　　）　</a:t>
                      </a:r>
                      <a:r>
                        <a:rPr kumimoji="1" lang="ja-JP" altLang="en-US" dirty="0" smtClean="0"/>
                        <a:t>年齢</a:t>
                      </a:r>
                      <a:r>
                        <a:rPr kumimoji="1" lang="ja-JP" altLang="en-US" sz="2500" dirty="0" smtClean="0"/>
                        <a:t>（　　）</a:t>
                      </a:r>
                      <a:endParaRPr kumimoji="1" lang="ja-JP" altLang="en-US" sz="2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11191181"/>
                  </a:ext>
                </a:extLst>
              </a:tr>
              <a:tr h="68050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名前</a:t>
                      </a:r>
                      <a:r>
                        <a:rPr kumimoji="1" lang="ja-JP" altLang="en-US" sz="2500" dirty="0" smtClean="0"/>
                        <a:t>（　　　　 　　　 　）　</a:t>
                      </a:r>
                      <a:r>
                        <a:rPr kumimoji="1" lang="ja-JP" altLang="en-US" dirty="0" smtClean="0"/>
                        <a:t>年齢</a:t>
                      </a:r>
                      <a:r>
                        <a:rPr kumimoji="1" lang="ja-JP" altLang="en-US" sz="2500" dirty="0" smtClean="0"/>
                        <a:t>（　　）</a:t>
                      </a:r>
                      <a:endParaRPr kumimoji="1" lang="ja-JP" altLang="en-US" sz="2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315834194"/>
                  </a:ext>
                </a:extLst>
              </a:tr>
              <a:tr h="68050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名前</a:t>
                      </a:r>
                      <a:r>
                        <a:rPr kumimoji="1" lang="ja-JP" altLang="en-US" sz="2500" dirty="0" smtClean="0"/>
                        <a:t>（　　　　  　　　　）　</a:t>
                      </a:r>
                      <a:r>
                        <a:rPr kumimoji="1" lang="ja-JP" altLang="en-US" dirty="0" smtClean="0"/>
                        <a:t>年齢</a:t>
                      </a:r>
                      <a:r>
                        <a:rPr kumimoji="1" lang="ja-JP" altLang="en-US" sz="2500" dirty="0" smtClean="0"/>
                        <a:t>（　　）</a:t>
                      </a:r>
                      <a:endParaRPr kumimoji="1" lang="ja-JP" altLang="en-US" sz="2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514511943"/>
                  </a:ext>
                </a:extLst>
              </a:tr>
              <a:tr h="6805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/>
                        <a:t>備考</a:t>
                      </a:r>
                      <a:endParaRPr kumimoji="1" lang="ja-JP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51434356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2325188" y="2589846"/>
            <a:ext cx="3788229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TEL</a:t>
            </a:r>
            <a:r>
              <a:rPr kumimoji="1" lang="ja-JP" altLang="en-US" dirty="0" smtClean="0"/>
              <a:t>　０９８－９７３－８９２７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7616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 lIns="0" tIns="0" rIns="0" bIns="0">
        <a:spAutoFit/>
      </a:bodyPr>
      <a:lstStyle>
        <a:defPPr>
          <a:defRPr sz="3200" b="1" dirty="0" smtClean="0">
            <a:latin typeface="HGP創英角ｺﾞｼｯｸUB" panose="020B0900000000000000" pitchFamily="50" charset="-128"/>
            <a:ea typeface="HGP創英角ｺﾞｼｯｸUB" panose="020B0900000000000000" pitchFamily="50" charset="-128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xmlns="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160</Words>
  <Application>Microsoft Office PowerPoint</Application>
  <PresentationFormat>ユーザー設定</PresentationFormat>
  <Paragraphs>57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1_ガイド入りテンプレートサンプル20130531三木さん</vt:lpstr>
      <vt:lpstr>PowerPoint プレゼンテーション</vt:lpstr>
      <vt:lpstr>平成30年度　男女共同参画啓発講座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2017-01-19T10:34:16Z</dcterms:created>
  <dcterms:modified xsi:type="dcterms:W3CDTF">2018-08-31T06:07:45Z</dcterms:modified>
</cp:coreProperties>
</file>